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3" r:id="rId17"/>
    <p:sldId id="277" r:id="rId18"/>
    <p:sldId id="278" r:id="rId19"/>
    <p:sldId id="279" r:id="rId20"/>
    <p:sldId id="280" r:id="rId21"/>
    <p:sldId id="281" r:id="rId22"/>
    <p:sldId id="282" r:id="rId23"/>
    <p:sldId id="28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54B"/>
    <a:srgbClr val="FF99CC"/>
    <a:srgbClr val="AA73D5"/>
    <a:srgbClr val="E08B52"/>
    <a:srgbClr val="E6A5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9" autoAdjust="0"/>
    <p:restoredTop sz="90370" autoAdjust="0"/>
  </p:normalViewPr>
  <p:slideViewPr>
    <p:cSldViewPr snapToGrid="0">
      <p:cViewPr varScale="1">
        <p:scale>
          <a:sx n="45" d="100"/>
          <a:sy n="45" d="100"/>
        </p:scale>
        <p:origin x="60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BA050-5E27-4C87-9513-E8B40BE52BB6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8DA9B-EF7B-4AFE-B391-73F8B9AFDA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718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A NUMBER TO GO TO A QUESTION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170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760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6316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9269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6810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9871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1032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2351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3483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0794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939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6836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2784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0010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8394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879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991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7031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820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731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714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40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CLICK ON THE QUESTION BOX TO REVEAL</a:t>
            </a:r>
            <a:r>
              <a:rPr lang="en-GB" baseline="0" dirty="0"/>
              <a:t> THE ANSWER</a:t>
            </a:r>
          </a:p>
          <a:p>
            <a:r>
              <a:rPr lang="en-GB" baseline="0" dirty="0"/>
              <a:t>CLICK ON THE ANSWER BOX TO RETURN TO THE MAIN MENU</a:t>
            </a:r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8DA9B-EF7B-4AFE-B391-73F8B9AFDA9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486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497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350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50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157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423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021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146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171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964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45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257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GB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GB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FFCD3-0B3C-4715-BBA8-9FB92C116B65}" type="datetimeFigureOut">
              <a:rPr lang="en-GB" smtClean="0"/>
              <a:t>21/03/2017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6ABB7-1477-400F-B797-231CC7B23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63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6.xml"/><Relationship Id="rId18" Type="http://schemas.openxmlformats.org/officeDocument/2006/relationships/slide" Target="slide21.xml"/><Relationship Id="rId26" Type="http://schemas.openxmlformats.org/officeDocument/2006/relationships/image" Target="../media/image1.png"/><Relationship Id="rId3" Type="http://schemas.openxmlformats.org/officeDocument/2006/relationships/slide" Target="slide6.xml"/><Relationship Id="rId21" Type="http://schemas.openxmlformats.org/officeDocument/2006/relationships/slide" Target="slide18.xml"/><Relationship Id="rId7" Type="http://schemas.openxmlformats.org/officeDocument/2006/relationships/slide" Target="slide2.xml"/><Relationship Id="rId12" Type="http://schemas.openxmlformats.org/officeDocument/2006/relationships/slide" Target="slide7.xml"/><Relationship Id="rId17" Type="http://schemas.openxmlformats.org/officeDocument/2006/relationships/slide" Target="slide12.xml"/><Relationship Id="rId25" Type="http://schemas.openxmlformats.org/officeDocument/2006/relationships/slide" Target="slide1.xml"/><Relationship Id="rId2" Type="http://schemas.openxmlformats.org/officeDocument/2006/relationships/notesSlide" Target="../notesSlides/notesSlide1.xml"/><Relationship Id="rId16" Type="http://schemas.openxmlformats.org/officeDocument/2006/relationships/slide" Target="slide13.xml"/><Relationship Id="rId20" Type="http://schemas.openxmlformats.org/officeDocument/2006/relationships/slide" Target="slide1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24" Type="http://schemas.openxmlformats.org/officeDocument/2006/relationships/slide" Target="slide22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3.xml"/><Relationship Id="rId10" Type="http://schemas.openxmlformats.org/officeDocument/2006/relationships/slide" Target="slide9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D 5">
            <a:hlinkClick r:id="rId3" action="ppaction://hlinksldjump" highlightClick="1"/>
          </p:cNvPr>
          <p:cNvSpPr/>
          <p:nvPr/>
        </p:nvSpPr>
        <p:spPr>
          <a:xfrm>
            <a:off x="737414" y="5548312"/>
            <a:ext cx="1080000" cy="1080000"/>
          </a:xfrm>
          <a:prstGeom prst="roundRect">
            <a:avLst/>
          </a:prstGeom>
          <a:solidFill>
            <a:srgbClr val="FF00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D 4">
            <a:hlinkClick r:id="rId4" action="ppaction://hlinksldjump" highlightClick="1"/>
          </p:cNvPr>
          <p:cNvSpPr/>
          <p:nvPr/>
        </p:nvSpPr>
        <p:spPr>
          <a:xfrm>
            <a:off x="737414" y="4366981"/>
            <a:ext cx="1080000" cy="1080000"/>
          </a:xfrm>
          <a:prstGeom prst="roundRect">
            <a:avLst/>
          </a:prstGeom>
          <a:solidFill>
            <a:srgbClr val="FF00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D 3">
            <a:hlinkClick r:id="rId5" action="ppaction://hlinksldjump" highlightClick="1"/>
          </p:cNvPr>
          <p:cNvSpPr/>
          <p:nvPr/>
        </p:nvSpPr>
        <p:spPr>
          <a:xfrm>
            <a:off x="737414" y="3185650"/>
            <a:ext cx="1080000" cy="1080000"/>
          </a:xfrm>
          <a:prstGeom prst="roundRect">
            <a:avLst/>
          </a:prstGeom>
          <a:solidFill>
            <a:srgbClr val="FF00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D 2">
            <a:hlinkClick r:id="rId6" action="ppaction://hlinksldjump" highlightClick="1"/>
          </p:cNvPr>
          <p:cNvSpPr/>
          <p:nvPr/>
        </p:nvSpPr>
        <p:spPr>
          <a:xfrm>
            <a:off x="737414" y="2004319"/>
            <a:ext cx="1080000" cy="1080000"/>
          </a:xfrm>
          <a:prstGeom prst="roundRect">
            <a:avLst/>
          </a:prstGeom>
          <a:solidFill>
            <a:srgbClr val="FF00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D 1">
            <a:hlinkClick r:id="rId7" action="ppaction://hlinksldjump" highlightClick="1"/>
          </p:cNvPr>
          <p:cNvSpPr/>
          <p:nvPr/>
        </p:nvSpPr>
        <p:spPr>
          <a:xfrm>
            <a:off x="737414" y="822988"/>
            <a:ext cx="1080000" cy="1080000"/>
          </a:xfrm>
          <a:prstGeom prst="roundRect">
            <a:avLst/>
          </a:prstGeom>
          <a:solidFill>
            <a:srgbClr val="FF00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YELLOW 5">
            <a:hlinkClick r:id="rId8" action="ppaction://hlinksldjump" highlightClick="1"/>
          </p:cNvPr>
          <p:cNvSpPr/>
          <p:nvPr/>
        </p:nvSpPr>
        <p:spPr>
          <a:xfrm>
            <a:off x="1938685" y="5548312"/>
            <a:ext cx="1080000" cy="1080000"/>
          </a:xfrm>
          <a:prstGeom prst="roundRect">
            <a:avLst/>
          </a:prstGeom>
          <a:solidFill>
            <a:srgbClr val="FFFF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YELLOW 4">
            <a:hlinkClick r:id="rId9" action="ppaction://hlinksldjump" highlightClick="1"/>
          </p:cNvPr>
          <p:cNvSpPr/>
          <p:nvPr/>
        </p:nvSpPr>
        <p:spPr>
          <a:xfrm>
            <a:off x="1938685" y="4366981"/>
            <a:ext cx="1080000" cy="1080000"/>
          </a:xfrm>
          <a:prstGeom prst="roundRect">
            <a:avLst/>
          </a:prstGeom>
          <a:solidFill>
            <a:srgbClr val="FFFF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YELLOW 3">
            <a:hlinkClick r:id="rId10" action="ppaction://hlinksldjump" highlightClick="1"/>
          </p:cNvPr>
          <p:cNvSpPr/>
          <p:nvPr/>
        </p:nvSpPr>
        <p:spPr>
          <a:xfrm>
            <a:off x="1938685" y="3185650"/>
            <a:ext cx="1080000" cy="1080000"/>
          </a:xfrm>
          <a:prstGeom prst="roundRect">
            <a:avLst/>
          </a:prstGeom>
          <a:solidFill>
            <a:srgbClr val="FFFF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YELLOW 2">
            <a:hlinkClick r:id="rId11" action="ppaction://hlinksldjump" highlightClick="1"/>
          </p:cNvPr>
          <p:cNvSpPr/>
          <p:nvPr/>
        </p:nvSpPr>
        <p:spPr>
          <a:xfrm>
            <a:off x="1938685" y="2004319"/>
            <a:ext cx="1080000" cy="1080000"/>
          </a:xfrm>
          <a:prstGeom prst="roundRect">
            <a:avLst/>
          </a:prstGeom>
          <a:solidFill>
            <a:srgbClr val="FFFF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YELLOW 1">
            <a:hlinkClick r:id="rId12" action="ppaction://hlinksldjump" highlightClick="1"/>
          </p:cNvPr>
          <p:cNvSpPr/>
          <p:nvPr/>
        </p:nvSpPr>
        <p:spPr>
          <a:xfrm>
            <a:off x="1938685" y="822988"/>
            <a:ext cx="1080000" cy="1080000"/>
          </a:xfrm>
          <a:prstGeom prst="roundRect">
            <a:avLst/>
          </a:prstGeom>
          <a:solidFill>
            <a:srgbClr val="FFFF0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GREEN 5">
            <a:hlinkClick r:id="rId13" action="ppaction://hlinksldjump" highlightClick="1"/>
          </p:cNvPr>
          <p:cNvSpPr/>
          <p:nvPr/>
        </p:nvSpPr>
        <p:spPr>
          <a:xfrm>
            <a:off x="3139956" y="5548312"/>
            <a:ext cx="1080000" cy="1080000"/>
          </a:xfrm>
          <a:prstGeom prst="roundRect">
            <a:avLst/>
          </a:prstGeom>
          <a:solidFill>
            <a:srgbClr val="00B05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GREEN 4">
            <a:hlinkClick r:id="rId14" action="ppaction://hlinksldjump" highlightClick="1"/>
          </p:cNvPr>
          <p:cNvSpPr/>
          <p:nvPr/>
        </p:nvSpPr>
        <p:spPr>
          <a:xfrm>
            <a:off x="3139956" y="4366981"/>
            <a:ext cx="1080000" cy="1080000"/>
          </a:xfrm>
          <a:prstGeom prst="roundRect">
            <a:avLst/>
          </a:prstGeom>
          <a:solidFill>
            <a:srgbClr val="00B05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GREEN 3">
            <a:hlinkClick r:id="rId15" action="ppaction://hlinksldjump" highlightClick="1"/>
          </p:cNvPr>
          <p:cNvSpPr/>
          <p:nvPr/>
        </p:nvSpPr>
        <p:spPr>
          <a:xfrm>
            <a:off x="3139956" y="3185650"/>
            <a:ext cx="1080000" cy="1080000"/>
          </a:xfrm>
          <a:prstGeom prst="roundRect">
            <a:avLst/>
          </a:prstGeom>
          <a:solidFill>
            <a:srgbClr val="00B05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GREEN 2">
            <a:hlinkClick r:id="rId16" action="ppaction://hlinksldjump" highlightClick="1"/>
          </p:cNvPr>
          <p:cNvSpPr/>
          <p:nvPr/>
        </p:nvSpPr>
        <p:spPr>
          <a:xfrm>
            <a:off x="3139956" y="2004319"/>
            <a:ext cx="1080000" cy="1080000"/>
          </a:xfrm>
          <a:prstGeom prst="roundRect">
            <a:avLst/>
          </a:prstGeom>
          <a:solidFill>
            <a:srgbClr val="00B05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GREEN 1">
            <a:hlinkClick r:id="rId17" action="ppaction://hlinksldjump" highlightClick="1"/>
          </p:cNvPr>
          <p:cNvSpPr/>
          <p:nvPr/>
        </p:nvSpPr>
        <p:spPr>
          <a:xfrm>
            <a:off x="3139956" y="822988"/>
            <a:ext cx="1080000" cy="1080000"/>
          </a:xfrm>
          <a:prstGeom prst="roundRect">
            <a:avLst/>
          </a:prstGeom>
          <a:solidFill>
            <a:srgbClr val="00B05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BLUE 5">
            <a:hlinkClick r:id="rId18" action="ppaction://hlinksldjump" highlightClick="1"/>
          </p:cNvPr>
          <p:cNvSpPr/>
          <p:nvPr/>
        </p:nvSpPr>
        <p:spPr>
          <a:xfrm>
            <a:off x="4340129" y="5548312"/>
            <a:ext cx="1080000" cy="1080000"/>
          </a:xfrm>
          <a:prstGeom prst="roundRect">
            <a:avLst/>
          </a:prstGeom>
          <a:solidFill>
            <a:srgbClr val="00B0F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BLUE 4">
            <a:hlinkClick r:id="rId19" action="ppaction://hlinksldjump" highlightClick="1"/>
          </p:cNvPr>
          <p:cNvSpPr/>
          <p:nvPr/>
        </p:nvSpPr>
        <p:spPr>
          <a:xfrm>
            <a:off x="4340129" y="4366981"/>
            <a:ext cx="1080000" cy="1080000"/>
          </a:xfrm>
          <a:prstGeom prst="roundRect">
            <a:avLst/>
          </a:prstGeom>
          <a:solidFill>
            <a:srgbClr val="00B0F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BLUE 3">
            <a:hlinkClick r:id="rId20" action="ppaction://hlinksldjump" highlightClick="1"/>
          </p:cNvPr>
          <p:cNvSpPr/>
          <p:nvPr/>
        </p:nvSpPr>
        <p:spPr>
          <a:xfrm>
            <a:off x="4340129" y="3185650"/>
            <a:ext cx="1080000" cy="1080000"/>
          </a:xfrm>
          <a:prstGeom prst="roundRect">
            <a:avLst/>
          </a:prstGeom>
          <a:solidFill>
            <a:srgbClr val="00B0F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BLUE 2">
            <a:hlinkClick r:id="rId13" action="ppaction://hlinksldjump" highlightClick="1"/>
          </p:cNvPr>
          <p:cNvSpPr/>
          <p:nvPr/>
        </p:nvSpPr>
        <p:spPr>
          <a:xfrm>
            <a:off x="4340129" y="2004319"/>
            <a:ext cx="1080000" cy="1080000"/>
          </a:xfrm>
          <a:prstGeom prst="roundRect">
            <a:avLst/>
          </a:prstGeom>
          <a:solidFill>
            <a:srgbClr val="00B0F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BLUE 1">
            <a:hlinkClick r:id="rId14" action="ppaction://hlinksldjump" highlightClick="1"/>
          </p:cNvPr>
          <p:cNvSpPr/>
          <p:nvPr/>
        </p:nvSpPr>
        <p:spPr>
          <a:xfrm>
            <a:off x="4340129" y="822988"/>
            <a:ext cx="1080000" cy="1080000"/>
          </a:xfrm>
          <a:prstGeom prst="roundRect">
            <a:avLst/>
          </a:prstGeom>
          <a:solidFill>
            <a:srgbClr val="00B0F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PURPLE 5">
            <a:hlinkClick r:id="rId18" action="ppaction://hlinksldjump" highlightClick="1"/>
          </p:cNvPr>
          <p:cNvSpPr/>
          <p:nvPr/>
        </p:nvSpPr>
        <p:spPr>
          <a:xfrm>
            <a:off x="5541400" y="5548312"/>
            <a:ext cx="1080000" cy="1080000"/>
          </a:xfrm>
          <a:prstGeom prst="roundRect">
            <a:avLst/>
          </a:prstGeom>
          <a:solidFill>
            <a:srgbClr val="7030A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5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PURPLE 4">
            <a:hlinkClick r:id="rId19" action="ppaction://hlinksldjump" highlightClick="1"/>
          </p:cNvPr>
          <p:cNvSpPr/>
          <p:nvPr/>
        </p:nvSpPr>
        <p:spPr>
          <a:xfrm>
            <a:off x="5541400" y="4363440"/>
            <a:ext cx="1080000" cy="1080000"/>
          </a:xfrm>
          <a:prstGeom prst="roundRect">
            <a:avLst/>
          </a:prstGeom>
          <a:solidFill>
            <a:srgbClr val="7030A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4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PURPLE 3">
            <a:hlinkClick r:id="rId20" action="ppaction://hlinksldjump" highlightClick="1"/>
          </p:cNvPr>
          <p:cNvSpPr/>
          <p:nvPr/>
        </p:nvSpPr>
        <p:spPr>
          <a:xfrm>
            <a:off x="5541400" y="3189191"/>
            <a:ext cx="1080000" cy="1080000"/>
          </a:xfrm>
          <a:prstGeom prst="roundRect">
            <a:avLst/>
          </a:prstGeom>
          <a:solidFill>
            <a:srgbClr val="7030A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3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PURPLE 2">
            <a:hlinkClick r:id="rId21" action="ppaction://hlinksldjump" highlightClick="1"/>
          </p:cNvPr>
          <p:cNvSpPr/>
          <p:nvPr/>
        </p:nvSpPr>
        <p:spPr>
          <a:xfrm>
            <a:off x="5541400" y="2004319"/>
            <a:ext cx="1080000" cy="1080000"/>
          </a:xfrm>
          <a:prstGeom prst="roundRect">
            <a:avLst/>
          </a:prstGeom>
          <a:solidFill>
            <a:srgbClr val="7030A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PURPLE 1">
            <a:hlinkClick r:id="rId22" action="ppaction://hlinksldjump" highlightClick="1"/>
          </p:cNvPr>
          <p:cNvSpPr/>
          <p:nvPr/>
        </p:nvSpPr>
        <p:spPr>
          <a:xfrm>
            <a:off x="5541400" y="822988"/>
            <a:ext cx="1080000" cy="1080000"/>
          </a:xfrm>
          <a:prstGeom prst="roundRect">
            <a:avLst/>
          </a:prstGeom>
          <a:solidFill>
            <a:srgbClr val="7030A0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PINK 5">
            <a:hlinkClick r:id="" action="ppaction://noaction" highlightClick="1"/>
          </p:cNvPr>
          <p:cNvSpPr/>
          <p:nvPr/>
        </p:nvSpPr>
        <p:spPr>
          <a:xfrm>
            <a:off x="6742671" y="5548312"/>
            <a:ext cx="1080000" cy="1080000"/>
          </a:xfrm>
          <a:prstGeom prst="roundRect">
            <a:avLst/>
          </a:prstGeom>
          <a:solidFill>
            <a:srgbClr val="FF6699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PINK 4">
            <a:hlinkClick r:id="" action="ppaction://noaction" highlightClick="1"/>
          </p:cNvPr>
          <p:cNvSpPr/>
          <p:nvPr/>
        </p:nvSpPr>
        <p:spPr>
          <a:xfrm>
            <a:off x="6742671" y="4366981"/>
            <a:ext cx="1080000" cy="1080000"/>
          </a:xfrm>
          <a:prstGeom prst="roundRect">
            <a:avLst/>
          </a:prstGeom>
          <a:solidFill>
            <a:srgbClr val="FF6699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PINK 3">
            <a:hlinkClick r:id="" action="ppaction://noaction" highlightClick="1"/>
          </p:cNvPr>
          <p:cNvSpPr/>
          <p:nvPr/>
        </p:nvSpPr>
        <p:spPr>
          <a:xfrm>
            <a:off x="6742671" y="3185650"/>
            <a:ext cx="1080000" cy="1080000"/>
          </a:xfrm>
          <a:prstGeom prst="roundRect">
            <a:avLst/>
          </a:prstGeom>
          <a:solidFill>
            <a:srgbClr val="FF6699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PINK 2">
            <a:hlinkClick r:id="rId23" action="ppaction://hlinksldjump" highlightClick="1"/>
          </p:cNvPr>
          <p:cNvSpPr/>
          <p:nvPr/>
        </p:nvSpPr>
        <p:spPr>
          <a:xfrm>
            <a:off x="6742671" y="2004319"/>
            <a:ext cx="1080000" cy="1080000"/>
          </a:xfrm>
          <a:prstGeom prst="roundRect">
            <a:avLst/>
          </a:prstGeom>
          <a:solidFill>
            <a:srgbClr val="FF6699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b="1" dirty="0" smtClean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PINK 1">
            <a:hlinkClick r:id="rId24" action="ppaction://hlinksldjump" highlightClick="1"/>
          </p:cNvPr>
          <p:cNvSpPr/>
          <p:nvPr/>
        </p:nvSpPr>
        <p:spPr>
          <a:xfrm>
            <a:off x="6742671" y="822988"/>
            <a:ext cx="1080000" cy="1080000"/>
          </a:xfrm>
          <a:prstGeom prst="roundRect">
            <a:avLst/>
          </a:prstGeom>
          <a:solidFill>
            <a:srgbClr val="FF6699"/>
          </a:solidFill>
          <a:ln w="38100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b="1" dirty="0" smtClean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1</a:t>
            </a:r>
            <a:endParaRPr lang="en-GB" sz="6000" b="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UNIT 1">
            <a:hlinkClick r:id="rId25" action="ppaction://hlinksldjump"/>
          </p:cNvPr>
          <p:cNvSpPr/>
          <p:nvPr/>
        </p:nvSpPr>
        <p:spPr>
          <a:xfrm>
            <a:off x="737414" y="178116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Analysis Stage</a:t>
            </a:r>
            <a:endParaRPr lang="en-GB" sz="12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UNIT 1">
            <a:hlinkClick r:id="rId25" action="ppaction://hlinksldjump"/>
          </p:cNvPr>
          <p:cNvSpPr/>
          <p:nvPr/>
        </p:nvSpPr>
        <p:spPr>
          <a:xfrm>
            <a:off x="1938685" y="181657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FF0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Analysis Stage</a:t>
            </a:r>
            <a:endParaRPr lang="en-GB" sz="12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UNIT 1">
            <a:hlinkClick r:id="rId25" action="ppaction://hlinksldjump"/>
          </p:cNvPr>
          <p:cNvSpPr/>
          <p:nvPr/>
        </p:nvSpPr>
        <p:spPr>
          <a:xfrm>
            <a:off x="3139956" y="181657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2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Analysis</a:t>
            </a:r>
            <a:r>
              <a:rPr lang="en-GB" sz="12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sz="12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Stage</a:t>
            </a:r>
            <a:endParaRPr lang="en-GB" sz="12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UNIT 1">
            <a:hlinkClick r:id="rId25" action="ppaction://hlinksldjump"/>
          </p:cNvPr>
          <p:cNvSpPr/>
          <p:nvPr/>
        </p:nvSpPr>
        <p:spPr>
          <a:xfrm>
            <a:off x="4340129" y="181657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8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Design </a:t>
            </a:r>
            <a:r>
              <a:rPr lang="en-GB" sz="8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sz="8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Stage</a:t>
            </a:r>
            <a:endParaRPr lang="en-GB" sz="8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UNIT 1">
            <a:hlinkClick r:id="rId25" action="ppaction://hlinksldjump"/>
          </p:cNvPr>
          <p:cNvSpPr/>
          <p:nvPr/>
        </p:nvSpPr>
        <p:spPr>
          <a:xfrm>
            <a:off x="5541400" y="178116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8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Implementation </a:t>
            </a:r>
            <a:r>
              <a:rPr lang="en-GB" sz="8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Stage</a:t>
            </a:r>
            <a:endParaRPr lang="en-GB" sz="8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UNIT 1">
            <a:hlinkClick r:id="rId25" action="ppaction://hlinksldjump"/>
          </p:cNvPr>
          <p:cNvSpPr/>
          <p:nvPr/>
        </p:nvSpPr>
        <p:spPr>
          <a:xfrm>
            <a:off x="6741573" y="178116"/>
            <a:ext cx="1080000" cy="54000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E6A5DC"/>
            </a:solidFill>
          </a:ln>
          <a:effectLst/>
          <a:scene3d>
            <a:camera prst="perspective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10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Maintenance</a:t>
            </a:r>
            <a:r>
              <a:rPr lang="en-GB" sz="10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sz="10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Stage</a:t>
            </a:r>
            <a:endParaRPr lang="en-GB" sz="10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grpSp>
        <p:nvGrpSpPr>
          <p:cNvPr id="56" name="Tekhnologic"/>
          <p:cNvGrpSpPr/>
          <p:nvPr/>
        </p:nvGrpSpPr>
        <p:grpSpPr>
          <a:xfrm>
            <a:off x="38504" y="6603643"/>
            <a:ext cx="987779" cy="252000"/>
            <a:chOff x="128923" y="6453000"/>
            <a:chExt cx="987779" cy="252000"/>
          </a:xfrm>
        </p:grpSpPr>
        <p:pic>
          <p:nvPicPr>
            <p:cNvPr id="57" name="Logo"/>
            <p:cNvPicPr>
              <a:picLocks noChangeAspect="1"/>
            </p:cNvPicPr>
            <p:nvPr/>
          </p:nvPicPr>
          <p:blipFill>
            <a:blip r:embed="rId2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923" y="6453000"/>
              <a:ext cx="252000" cy="252000"/>
            </a:xfrm>
            <a:prstGeom prst="rect">
              <a:avLst/>
            </a:prstGeom>
          </p:spPr>
        </p:pic>
        <p:sp>
          <p:nvSpPr>
            <p:cNvPr id="58" name="Text"/>
            <p:cNvSpPr/>
            <p:nvPr/>
          </p:nvSpPr>
          <p:spPr>
            <a:xfrm>
              <a:off x="380923" y="6502056"/>
              <a:ext cx="735779" cy="153888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0" cap="none" spc="0" dirty="0">
                  <a:ln w="0"/>
                  <a:solidFill>
                    <a:srgbClr val="36679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301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3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5" fill="hold">
                      <p:stCondLst>
                        <p:cond delay="0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FF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Clear list of the functional and non-functional requirements for a proposed IT project.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Requirements specification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8776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FF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Clear definition of the boundaries of an IT project.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Scope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3745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5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Analysis method sometimes used when creating a business case.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</a:rPr>
              <a:t>SWOT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2894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5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Documentation intended for programmers and developers of an IT system.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Technical documentation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0323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5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Documentation intended for users of an IT system, helping them understand and use it.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User documentation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5627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F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High level DFD of a system.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System contex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 diagram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994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00B0F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The part of a system that allows a user to interact with it.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User Interface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0529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AA73D5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People who perform alpha, beta, and acceptance testing.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Software testers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3853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AA73D5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List of all tests and test data that should be tried with a system.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Test plan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2264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AA73D5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Ensuring that users will be able to work with a new IT system.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</a:rPr>
              <a:t>Training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2563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0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6000" dirty="0"/>
              <a:t>Conditions that a proposed IT system must meet, such as working on certain hardware or giving results within a certain time.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What is non-functional requirements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77079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AA73D5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6000" dirty="0"/>
              <a:t>A document which explains how to perform key tasks, step by step.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</a:rPr>
              <a:t>Tutorial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2823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AA73D5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6000" dirty="0"/>
              <a:t>A document which explains to users how to use a computer system.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User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manual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8731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99CC">
              <a:alpha val="69804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Testing to ensuring changes to an IT system did not break any previously working functionality.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Regression Testing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2409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99CC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Staff who help users with problems they encounter while using an IT system.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Support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8638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0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6000" dirty="0"/>
              <a:t>Policies governing the appropriate use of IT, data integrity, security procedures, and other aspects of IT use with an </a:t>
            </a:r>
            <a:r>
              <a:rPr lang="en-US" sz="6000" dirty="0" err="1"/>
              <a:t>organisation</a:t>
            </a:r>
            <a:r>
              <a:rPr lang="en-US" sz="6000" dirty="0"/>
              <a:t>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What is organizational IT policies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5131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0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Charting system to show the inter-dependencies in projects.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PERT chart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1522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0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Clear statement of the intentions of a proposed IT project.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What is Project goals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1202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00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Systems and techniques designed to encourage successful projects and avoid project failure.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Project management methodology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9140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FF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Software to help plan, manage, and guide the process of IT project development.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Project management software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7919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FF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/>
              <a:t>Person with overall responsibility for an IT project.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Project manager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7757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ESTION"/>
          <p:cNvSpPr/>
          <p:nvPr/>
        </p:nvSpPr>
        <p:spPr>
          <a:xfrm>
            <a:off x="696000" y="538465"/>
            <a:ext cx="10800000" cy="2700000"/>
          </a:xfrm>
          <a:prstGeom prst="roundRect">
            <a:avLst/>
          </a:prstGeom>
          <a:solidFill>
            <a:srgbClr val="FFFF00">
              <a:alpha val="70000"/>
            </a:srgb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6000" dirty="0"/>
              <a:t>Clear definition of the goals, scope, and schedule of a proposed IT project.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ANSWER">
            <a:hlinkClick r:id="rId3" action="ppaction://hlinksldjump"/>
          </p:cNvPr>
          <p:cNvSpPr/>
          <p:nvPr/>
        </p:nvSpPr>
        <p:spPr>
          <a:xfrm>
            <a:off x="696000" y="3584809"/>
            <a:ext cx="10800000" cy="2700000"/>
          </a:xfrm>
          <a:prstGeom prst="roundRect">
            <a:avLst/>
          </a:prstGeom>
          <a:solidFill>
            <a:schemeClr val="bg1">
              <a:alpha val="70000"/>
            </a:schemeClr>
          </a:solidFill>
          <a:ln w="76200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What is </a:t>
            </a:r>
            <a:r>
              <a:rPr lang="en-US" sz="6000" dirty="0" smtClean="0">
                <a:solidFill>
                  <a:schemeClr val="tx1"/>
                </a:solidFill>
              </a:rPr>
              <a:t>Project Plan</a:t>
            </a:r>
            <a:endParaRPr lang="en-US" sz="6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36000" y="538465"/>
            <a:ext cx="720000" cy="36000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8352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912</Words>
  <Application>Microsoft Office PowerPoint</Application>
  <PresentationFormat>Widescreen</PresentationFormat>
  <Paragraphs>163</Paragraphs>
  <Slides>23</Slides>
  <Notes>23</Notes>
  <HiddenSlides>22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ＭＳ Ｐゴシック</vt:lpstr>
      <vt:lpstr>Arial</vt:lpstr>
      <vt:lpstr>Calibri</vt:lpstr>
      <vt:lpstr>Calibri Light</vt:lpstr>
      <vt:lpstr>Century Gothic</vt:lpstr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tekhnologic</dc:creator>
  <cp:lastModifiedBy>nyla warren</cp:lastModifiedBy>
  <cp:revision>14</cp:revision>
  <dcterms:created xsi:type="dcterms:W3CDTF">2015-01-20T03:17:08Z</dcterms:created>
  <dcterms:modified xsi:type="dcterms:W3CDTF">2017-03-22T01:02:47Z</dcterms:modified>
</cp:coreProperties>
</file>